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4" r:id="rId3"/>
    <p:sldMasterId id="2147483701" r:id="rId4"/>
    <p:sldMasterId id="2147483727" r:id="rId5"/>
  </p:sldMasterIdLst>
  <p:notesMasterIdLst>
    <p:notesMasterId r:id="rId7"/>
  </p:notesMasterIdLst>
  <p:sldIdLst>
    <p:sldId id="256" r:id="rId6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5143500"/>
  <p:notesSz cx="6858000" cy="9144000"/>
  <p:embeddedFontLst>
    <p:embeddedFont>
      <p:font typeface="IBM Plex Sans SemiBold" panose="020B0803050203000203"/>
      <p:bold r:id="rId24"/>
      <p:boldItalic r:id="rId25"/>
    </p:embeddedFont>
    <p:embeddedFont>
      <p:font typeface="IBM Plex Sans" panose="020B0503050203000203"/>
      <p:regular r:id="rId26"/>
    </p:embeddedFont>
    <p:embeddedFont>
      <p:font typeface="Consolas" panose="020B0609020204030204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0" Type="http://schemas.openxmlformats.org/officeDocument/2006/relationships/font" Target="fonts/font7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Иллюстрацию меняем на релевантную теме урока!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Google Shape;663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0" name="Google Shape;670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7c4c91fc4e_0_1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7c4c91fc4e_0_1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7c4c91fc4e_0_1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7c4c91fc4e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7" name="Google Shape;687;p1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88" name="Google Shape;688;p1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7c3b6a63a8_0_1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g17c3b6a63a8_0_1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Посоветуйся с методистом как лучше провести знакомство с аудиторией. Вопросы могут меняться. 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7c3b6a63a8_0_30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7c3b6a63a8_0_3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5" name="Google Shape;635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9" name="Google Shape;649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9" name="Google Shape;9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85" name="Google Shape;85;p24"/>
          <p:cNvSpPr txBox="1"/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" name="Google Shape;86;p24"/>
          <p:cNvSpPr txBox="1"/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87" name="Google Shape;87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4"/>
          <p:cNvSpPr txBox="1"/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g17c4c91fc4e_0_3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17c4c91fc4e_0_311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g17c4c91fc4e_0_3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g17c4c91fc4e_0_314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 1">
  <p:cSld name="1_Title slide 5_2_1_12_2">
    <p:bg>
      <p:bgPr>
        <a:solidFill>
          <a:schemeClr val="lt1"/>
        </a:solidFill>
        <a:effectLst/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7c4c91fc4e_0_317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601" name="Google Shape;601;g17c4c91fc4e_0_3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25"/>
          <p:cNvSpPr txBox="1"/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92" name="Google Shape;92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5" name="Google Shape;95;p26"/>
          <p:cNvSpPr txBox="1"/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96" name="Google Shape;96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7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01" name="Google Shape;101;p2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8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06" name="Google Shape;106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9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11" name="Google Shape;111;p2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0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2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3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pic>
        <p:nvPicPr>
          <p:cNvPr id="129" name="Google Shape;129;p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3" name="Google Shape;13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4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pic>
        <p:nvPicPr>
          <p:cNvPr id="135" name="Google Shape;135;p3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139" name="Google Shape;139;p35"/>
          <p:cNvSpPr txBox="1"/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40" name="Google Shape;140;p3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7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8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9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2900" b="1" i="0" u="none" strike="noStrike" cap="none">
                <a:solidFill>
                  <a:srgbClr val="1D1D1B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5" name="Google Shape;155;p18"/>
          <p:cNvSpPr txBox="1"/>
          <p:nvPr>
            <p:ph type="body" idx="1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400" b="0" i="0" u="none" strike="noStrike" cap="none">
                <a:solidFill>
                  <a:srgbClr val="1D1D1B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6" name="Google Shape;156;p18"/>
          <p:cNvSpPr txBox="1"/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8" name="Google Shape;158;p18"/>
          <p:cNvSpPr txBox="1"/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161" name="Google Shape;161;p40"/>
          <p:cNvSpPr txBox="1"/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62" name="Google Shape;162;p4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0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166" name="Google Shape;166;p41"/>
          <p:cNvSpPr txBox="1"/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67" name="Google Shape;167;p4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171" name="Google Shape;171;p42"/>
          <p:cNvSpPr txBox="1"/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2" name="Google Shape;172;p42"/>
          <p:cNvSpPr txBox="1"/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3" name="Google Shape;173;p42"/>
          <p:cNvSpPr txBox="1"/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74" name="Google Shape;174;p4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2"/>
          <p:cNvSpPr txBox="1"/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5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7" name="Google Shape;17;p1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78" name="Google Shape;178;p43"/>
          <p:cNvSpPr txBox="1"/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79" name="Google Shape;179;p43"/>
          <p:cNvSpPr txBox="1"/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80" name="Google Shape;180;p43"/>
          <p:cNvSpPr txBox="1"/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81" name="Google Shape;181;p43"/>
          <p:cNvSpPr txBox="1"/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82" name="Google Shape;182;p43"/>
          <p:cNvSpPr txBox="1"/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83" name="Google Shape;183;p43"/>
          <p:cNvSpPr txBox="1"/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84" name="Google Shape;184;p43"/>
          <p:cNvSpPr txBox="1"/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85" name="Google Shape;185;p43"/>
          <p:cNvSpPr txBox="1"/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86" name="Google Shape;186;p43"/>
          <p:cNvSpPr txBox="1"/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87" name="Google Shape;187;p43"/>
          <p:cNvSpPr txBox="1"/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88" name="Google Shape;188;p43"/>
          <p:cNvSpPr txBox="1"/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89" name="Google Shape;189;p43"/>
          <p:cNvSpPr txBox="1"/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90" name="Google Shape;190;p43"/>
          <p:cNvSpPr txBox="1"/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91" name="Google Shape;191;p43"/>
          <p:cNvSpPr txBox="1"/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92" name="Google Shape;192;p43"/>
          <p:cNvSpPr txBox="1"/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93" name="Google Shape;193;p43"/>
          <p:cNvSpPr txBox="1"/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94" name="Google Shape;194;p43"/>
          <p:cNvSpPr txBox="1"/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95" name="Google Shape;195;p43"/>
          <p:cNvSpPr txBox="1"/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96" name="Google Shape;196;p43"/>
          <p:cNvSpPr txBox="1"/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97" name="Google Shape;197;p43"/>
          <p:cNvSpPr txBox="1"/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98" name="Google Shape;198;p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3"/>
          <p:cNvSpPr txBox="1"/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02" name="Google Shape;202;p44"/>
          <p:cNvSpPr txBox="1"/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03" name="Google Shape;203;p44"/>
          <p:cNvSpPr txBox="1"/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04" name="Google Shape;204;p44"/>
          <p:cNvSpPr txBox="1"/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05" name="Google Shape;205;p44"/>
          <p:cNvSpPr txBox="1"/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06" name="Google Shape;206;p44"/>
          <p:cNvSpPr txBox="1"/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07" name="Google Shape;207;p44"/>
          <p:cNvSpPr txBox="1"/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08" name="Google Shape;208;p44"/>
          <p:cNvSpPr txBox="1"/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09" name="Google Shape;209;p44"/>
          <p:cNvSpPr txBox="1"/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10" name="Google Shape;210;p44"/>
          <p:cNvSpPr txBox="1"/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11" name="Google Shape;211;p44"/>
          <p:cNvSpPr txBox="1"/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12" name="Google Shape;212;p44"/>
          <p:cNvSpPr txBox="1"/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13" name="Google Shape;213;p44"/>
          <p:cNvSpPr txBox="1"/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14" name="Google Shape;214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4"/>
          <p:cNvSpPr txBox="1"/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218" name="Google Shape;218;p45"/>
          <p:cNvSpPr txBox="1"/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9" name="Google Shape;219;p45"/>
          <p:cNvSpPr txBox="1"/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20" name="Google Shape;220;p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223" name="Google Shape;223;p46"/>
          <p:cNvSpPr txBox="1"/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4" name="Google Shape;224;p46"/>
          <p:cNvSpPr txBox="1"/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25" name="Google Shape;225;p4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6"/>
          <p:cNvSpPr txBox="1"/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7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29" name="Google Shape;229;p4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2" name="Google Shape;232;p48"/>
          <p:cNvSpPr txBox="1"/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33" name="Google Shape;233;p4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6" name="Google Shape;236;p49"/>
          <p:cNvSpPr txBox="1"/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5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0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42" name="Google Shape;242;p5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5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51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47" name="Google Shape;247;p5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2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52" name="Google Shape;252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6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3" name="Google Shape;23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3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57" name="Google Shape;257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5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5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265" name="Google Shape;265;p55"/>
          <p:cNvSpPr txBox="1"/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6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69" name="Google Shape;269;p5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pic>
        <p:nvPicPr>
          <p:cNvPr id="270" name="Google Shape;270;p5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74" name="Google Shape;274;p5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pic>
        <p:nvPicPr>
          <p:cNvPr id="276" name="Google Shape;276;p5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8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80" name="Google Shape;280;p5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9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86" name="Google Shape;286;p5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0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91" name="Google Shape;291;p60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292" name="Google Shape;292;p60"/>
          <p:cNvSpPr txBox="1"/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293" name="Google Shape;293;p6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1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6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62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28" name="Google Shape;28;p19"/>
          <p:cNvSpPr txBox="1"/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9" name="Google Shape;29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9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63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6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64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7c3b6a63a8_0_160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7c3b6a63a8_0_16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310" name="Google Shape;310;g17c3b6a63a8_0_162"/>
          <p:cNvSpPr txBox="1"/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311" name="Google Shape;311;g17c3b6a63a8_0_16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7c3b6a63a8_0_16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7c3b6a63a8_0_167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315" name="Google Shape;315;g17c3b6a63a8_0_167"/>
          <p:cNvSpPr txBox="1"/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316" name="Google Shape;316;g17c3b6a63a8_0_16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17c3b6a63a8_0_167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17c3b6a63a8_0_17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17c3b6a63a8_0_17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7c3b6a63a8_0_172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22" name="Google Shape;322;g17c3b6a63a8_0_17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7c3b6a63a8_0_17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325" name="Google Shape;325;g17c3b6a63a8_0_177"/>
          <p:cNvSpPr txBox="1"/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6" name="Google Shape;326;g17c3b6a63a8_0_177"/>
          <p:cNvSpPr txBox="1"/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7" name="Google Shape;327;g17c3b6a63a8_0_177"/>
          <p:cNvSpPr txBox="1"/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328" name="Google Shape;328;g17c3b6a63a8_0_17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7c3b6a63a8_0_177"/>
          <p:cNvSpPr txBox="1"/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7c3b6a63a8_0_184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332" name="Google Shape;332;g17c3b6a63a8_0_18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7c3b6a63a8_0_18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35" name="Google Shape;335;g17c3b6a63a8_0_187"/>
          <p:cNvSpPr txBox="1"/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36" name="Google Shape;336;g17c3b6a63a8_0_187"/>
          <p:cNvSpPr txBox="1"/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37" name="Google Shape;337;g17c3b6a63a8_0_187"/>
          <p:cNvSpPr txBox="1"/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38" name="Google Shape;338;g17c3b6a63a8_0_187"/>
          <p:cNvSpPr txBox="1"/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39" name="Google Shape;339;g17c3b6a63a8_0_187"/>
          <p:cNvSpPr txBox="1"/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40" name="Google Shape;340;g17c3b6a63a8_0_187"/>
          <p:cNvSpPr txBox="1"/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41" name="Google Shape;341;g17c3b6a63a8_0_187"/>
          <p:cNvSpPr txBox="1"/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42" name="Google Shape;342;g17c3b6a63a8_0_187"/>
          <p:cNvSpPr txBox="1"/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43" name="Google Shape;343;g17c3b6a63a8_0_187"/>
          <p:cNvSpPr txBox="1"/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44" name="Google Shape;344;g17c3b6a63a8_0_187"/>
          <p:cNvSpPr txBox="1"/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45" name="Google Shape;345;g17c3b6a63a8_0_187"/>
          <p:cNvSpPr txBox="1"/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46" name="Google Shape;346;g17c3b6a63a8_0_187"/>
          <p:cNvSpPr txBox="1"/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47" name="Google Shape;347;g17c3b6a63a8_0_187"/>
          <p:cNvSpPr txBox="1"/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48" name="Google Shape;348;g17c3b6a63a8_0_187"/>
          <p:cNvSpPr txBox="1"/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49" name="Google Shape;349;g17c3b6a63a8_0_187"/>
          <p:cNvSpPr txBox="1"/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50" name="Google Shape;350;g17c3b6a63a8_0_187"/>
          <p:cNvSpPr txBox="1"/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51" name="Google Shape;351;g17c3b6a63a8_0_187"/>
          <p:cNvSpPr txBox="1"/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52" name="Google Shape;352;g17c3b6a63a8_0_187"/>
          <p:cNvSpPr txBox="1"/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53" name="Google Shape;353;g17c3b6a63a8_0_187"/>
          <p:cNvSpPr txBox="1"/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54" name="Google Shape;354;g17c3b6a63a8_0_187"/>
          <p:cNvSpPr txBox="1"/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355" name="Google Shape;355;g17c3b6a63a8_0_18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7c3b6a63a8_0_187"/>
          <p:cNvSpPr txBox="1"/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c3b6a63a8_0_21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59" name="Google Shape;359;g17c3b6a63a8_0_211"/>
          <p:cNvSpPr txBox="1"/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60" name="Google Shape;360;g17c3b6a63a8_0_211"/>
          <p:cNvSpPr txBox="1"/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61" name="Google Shape;361;g17c3b6a63a8_0_211"/>
          <p:cNvSpPr txBox="1"/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62" name="Google Shape;362;g17c3b6a63a8_0_211"/>
          <p:cNvSpPr txBox="1"/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63" name="Google Shape;363;g17c3b6a63a8_0_211"/>
          <p:cNvSpPr txBox="1"/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64" name="Google Shape;364;g17c3b6a63a8_0_211"/>
          <p:cNvSpPr txBox="1"/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65" name="Google Shape;365;g17c3b6a63a8_0_211"/>
          <p:cNvSpPr txBox="1"/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66" name="Google Shape;366;g17c3b6a63a8_0_211"/>
          <p:cNvSpPr txBox="1"/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67" name="Google Shape;367;g17c3b6a63a8_0_211"/>
          <p:cNvSpPr txBox="1"/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68" name="Google Shape;368;g17c3b6a63a8_0_211"/>
          <p:cNvSpPr txBox="1"/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69" name="Google Shape;369;g17c3b6a63a8_0_211"/>
          <p:cNvSpPr txBox="1"/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70" name="Google Shape;370;g17c3b6a63a8_0_211"/>
          <p:cNvSpPr txBox="1"/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371" name="Google Shape;371;g17c3b6a63a8_0_2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7c3b6a63a8_0_211"/>
          <p:cNvSpPr txBox="1"/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8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33" name="Google Shape;33;p20"/>
          <p:cNvSpPr txBox="1"/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" name="Google Shape;34;p20"/>
          <p:cNvSpPr txBox="1"/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" name="Google Shape;35;p20"/>
          <p:cNvSpPr txBox="1"/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36" name="Google Shape;36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0"/>
          <p:cNvSpPr txBox="1"/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7c3b6a63a8_0_22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375" name="Google Shape;375;g17c3b6a63a8_0_227"/>
          <p:cNvSpPr txBox="1"/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6" name="Google Shape;376;g17c3b6a63a8_0_227"/>
          <p:cNvSpPr txBox="1"/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377" name="Google Shape;377;g17c3b6a63a8_0_2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7c3b6a63a8_0_232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380" name="Google Shape;380;g17c3b6a63a8_0_232"/>
          <p:cNvSpPr txBox="1"/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1" name="Google Shape;381;g17c3b6a63a8_0_232"/>
          <p:cNvSpPr txBox="1"/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382" name="Google Shape;382;g17c3b6a63a8_0_2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17c3b6a63a8_0_232"/>
          <p:cNvSpPr txBox="1"/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g17c3b6a63a8_0_2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7c3b6a63a8_0_23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17c3b6a63a8_0_24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7c3b6a63a8_0_24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17c3b6a63a8_0_241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91" name="Google Shape;391;g17c3b6a63a8_0_24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7c3b6a63a8_0_24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4" name="Google Shape;394;g17c3b6a63a8_0_246"/>
          <p:cNvSpPr txBox="1"/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395" name="Google Shape;395;g17c3b6a63a8_0_24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g17c3b6a63a8_0_25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17c3b6a63a8_0_250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399" name="Google Shape;399;g17c3b6a63a8_0_25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pic>
        <p:nvPicPr>
          <p:cNvPr id="400" name="Google Shape;400;g17c3b6a63a8_0_25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g17c3b6a63a8_0_25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17c3b6a63a8_0_25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17c3b6a63a8_0_255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05" name="Google Shape;405;g17c3b6a63a8_0_25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17c3b6a63a8_0_26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17c3b6a63a8_0_260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409" name="Google Shape;409;g17c3b6a63a8_0_26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17c3b6a63a8_0_2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pic>
        <p:nvPicPr>
          <p:cNvPr id="411" name="Google Shape;411;g17c3b6a63a8_0_26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g17c3b6a63a8_0_26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17c3b6a63a8_0_266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415" name="Google Shape;415;g17c3b6a63a8_0_26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7c3b6a63a8_0_26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17c3b6a63a8_0_26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17c3b6a63a8_0_27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7c3b6a63a8_0_272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421" name="Google Shape;421;g17c3b6a63a8_0_27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17c3b6a63a8_0_27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7c3b6a63a8_0_27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0" name="Google Shape;40;p21"/>
          <p:cNvSpPr txBox="1"/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1" name="Google Shape;41;p21"/>
          <p:cNvSpPr txBox="1"/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2" name="Google Shape;42;p21"/>
          <p:cNvSpPr txBox="1"/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3" name="Google Shape;43;p21"/>
          <p:cNvSpPr txBox="1"/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4" name="Google Shape;44;p21"/>
          <p:cNvSpPr txBox="1"/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5" name="Google Shape;45;p21"/>
          <p:cNvSpPr txBox="1"/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6" name="Google Shape;46;p21"/>
          <p:cNvSpPr txBox="1"/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7" name="Google Shape;47;p21"/>
          <p:cNvSpPr txBox="1"/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8" name="Google Shape;48;p21"/>
          <p:cNvSpPr txBox="1"/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9" name="Google Shape;49;p21"/>
          <p:cNvSpPr txBox="1"/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0" name="Google Shape;50;p21"/>
          <p:cNvSpPr txBox="1"/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1" name="Google Shape;51;p21"/>
          <p:cNvSpPr txBox="1"/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2" name="Google Shape;52;p21"/>
          <p:cNvSpPr txBox="1"/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3" name="Google Shape;53;p21"/>
          <p:cNvSpPr txBox="1"/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4" name="Google Shape;54;p21"/>
          <p:cNvSpPr txBox="1"/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5" name="Google Shape;55;p21"/>
          <p:cNvSpPr txBox="1"/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6" name="Google Shape;56;p21"/>
          <p:cNvSpPr txBox="1"/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7" name="Google Shape;57;p21"/>
          <p:cNvSpPr txBox="1"/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8" name="Google Shape;58;p21"/>
          <p:cNvSpPr txBox="1"/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9" name="Google Shape;59;p21"/>
          <p:cNvSpPr txBox="1"/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60" name="Google Shape;60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1"/>
          <p:cNvSpPr txBox="1"/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17c3b6a63a8_0_27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17c3b6a63a8_0_27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17c3b6a63a8_0_278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28" name="Google Shape;428;g17c3b6a63a8_0_27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g17c3b6a63a8_0_28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17c3b6a63a8_0_28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17c3b6a63a8_0_283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433" name="Google Shape;433;g17c3b6a63a8_0_283"/>
          <p:cNvSpPr txBox="1"/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 b="0" i="0" u="none" strike="noStrike" cap="none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7c3b6a63a8_0_28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6" name="Google Shape;436;g17c3b6a63a8_0_288"/>
          <p:cNvSpPr txBox="1"/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437" name="Google Shape;437;g17c3b6a63a8_0_28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7c3b6a63a8_0_292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40" name="Google Shape;440;g17c3b6a63a8_0_292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8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441" name="Google Shape;441;g17c3b6a63a8_0_292"/>
          <p:cNvSpPr txBox="1"/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442" name="Google Shape;442;g17c3b6a63a8_0_29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17c3b6a63a8_0_29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17c3b6a63a8_0_297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g17c3b6a63a8_0_30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7c3b6a63a8_0_300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17c3b6a63a8_0_3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7c3b6a63a8_0_303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7c4c91fc4e_0_17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455" name="Google Shape;455;g17c4c91fc4e_0_171"/>
          <p:cNvSpPr txBox="1"/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456" name="Google Shape;456;g17c4c91fc4e_0_17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17c4c91fc4e_0_17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7c4c91fc4e_0_17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460" name="Google Shape;460;g17c4c91fc4e_0_176"/>
          <p:cNvSpPr txBox="1"/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461" name="Google Shape;461;g17c4c91fc4e_0_17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17c4c91fc4e_0_17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7c4c91fc4e_0_181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803050203000203"/>
              <a:buNone/>
              <a:defRPr sz="24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803050203000203"/>
              <a:buNone/>
              <a:defRPr sz="26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803050203000203"/>
              <a:buNone/>
              <a:defRPr sz="26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803050203000203"/>
              <a:buNone/>
              <a:defRPr sz="26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803050203000203"/>
              <a:buNone/>
              <a:defRPr sz="26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803050203000203"/>
              <a:buNone/>
              <a:defRPr sz="26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803050203000203"/>
              <a:buNone/>
              <a:defRPr sz="26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803050203000203"/>
              <a:buNone/>
              <a:defRPr sz="26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803050203000203"/>
              <a:buNone/>
              <a:defRPr sz="26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465" name="Google Shape;465;g17c4c91fc4e_0_181"/>
          <p:cNvSpPr txBox="1"/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None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6" name="Google Shape;466;g17c4c91fc4e_0_181"/>
          <p:cNvSpPr txBox="1"/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g17c4c91fc4e_0_181"/>
          <p:cNvSpPr txBox="1"/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468" name="Google Shape;468;g17c4c91fc4e_0_18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17c4c91fc4e_0_181"/>
          <p:cNvSpPr txBox="1"/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64" name="Google Shape;64;p22"/>
          <p:cNvSpPr txBox="1"/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5" name="Google Shape;65;p22"/>
          <p:cNvSpPr txBox="1"/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6" name="Google Shape;66;p22"/>
          <p:cNvSpPr txBox="1"/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7" name="Google Shape;67;p22"/>
          <p:cNvSpPr txBox="1"/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8" name="Google Shape;68;p22"/>
          <p:cNvSpPr txBox="1"/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9" name="Google Shape;69;p22"/>
          <p:cNvSpPr txBox="1"/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70" name="Google Shape;70;p22"/>
          <p:cNvSpPr txBox="1"/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71" name="Google Shape;71;p22"/>
          <p:cNvSpPr txBox="1"/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72" name="Google Shape;72;p22"/>
          <p:cNvSpPr txBox="1"/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73" name="Google Shape;73;p22"/>
          <p:cNvSpPr txBox="1"/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74" name="Google Shape;74;p22"/>
          <p:cNvSpPr txBox="1"/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75" name="Google Shape;75;p22"/>
          <p:cNvSpPr txBox="1"/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76" name="Google Shape;76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2"/>
          <p:cNvSpPr txBox="1"/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7c4c91fc4e_0_18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803050203000203"/>
              <a:buNone/>
              <a:defRPr sz="18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 panose="020B0503050203000203"/>
              <a:buNone/>
              <a:defRPr sz="24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72" name="Google Shape;472;g17c4c91fc4e_0_188"/>
          <p:cNvSpPr txBox="1"/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73" name="Google Shape;473;g17c4c91fc4e_0_188"/>
          <p:cNvSpPr txBox="1"/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74" name="Google Shape;474;g17c4c91fc4e_0_188"/>
          <p:cNvSpPr txBox="1"/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75" name="Google Shape;475;g17c4c91fc4e_0_188"/>
          <p:cNvSpPr txBox="1"/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76" name="Google Shape;476;g17c4c91fc4e_0_188"/>
          <p:cNvSpPr txBox="1"/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77" name="Google Shape;477;g17c4c91fc4e_0_188"/>
          <p:cNvSpPr txBox="1"/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78" name="Google Shape;478;g17c4c91fc4e_0_188"/>
          <p:cNvSpPr txBox="1"/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79" name="Google Shape;479;g17c4c91fc4e_0_188"/>
          <p:cNvSpPr txBox="1"/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80" name="Google Shape;480;g17c4c91fc4e_0_188"/>
          <p:cNvSpPr txBox="1"/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81" name="Google Shape;481;g17c4c91fc4e_0_188"/>
          <p:cNvSpPr txBox="1"/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82" name="Google Shape;482;g17c4c91fc4e_0_188"/>
          <p:cNvSpPr txBox="1"/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83" name="Google Shape;483;g17c4c91fc4e_0_188"/>
          <p:cNvSpPr txBox="1"/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84" name="Google Shape;484;g17c4c91fc4e_0_188"/>
          <p:cNvSpPr txBox="1"/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85" name="Google Shape;485;g17c4c91fc4e_0_188"/>
          <p:cNvSpPr txBox="1"/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86" name="Google Shape;486;g17c4c91fc4e_0_188"/>
          <p:cNvSpPr txBox="1"/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87" name="Google Shape;487;g17c4c91fc4e_0_188"/>
          <p:cNvSpPr txBox="1"/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88" name="Google Shape;488;g17c4c91fc4e_0_188"/>
          <p:cNvSpPr txBox="1"/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89" name="Google Shape;489;g17c4c91fc4e_0_188"/>
          <p:cNvSpPr txBox="1"/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90" name="Google Shape;490;g17c4c91fc4e_0_188"/>
          <p:cNvSpPr txBox="1"/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91" name="Google Shape;491;g17c4c91fc4e_0_188"/>
          <p:cNvSpPr txBox="1"/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492" name="Google Shape;492;g17c4c91fc4e_0_18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17c4c91fc4e_0_188"/>
          <p:cNvSpPr txBox="1"/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7c4c91fc4e_0_21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803050203000203"/>
              <a:buNone/>
              <a:defRPr sz="18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None/>
              <a:defRPr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496" name="Google Shape;496;g17c4c91fc4e_0_212"/>
          <p:cNvSpPr txBox="1"/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97" name="Google Shape;497;g17c4c91fc4e_0_212"/>
          <p:cNvSpPr txBox="1"/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98" name="Google Shape;498;g17c4c91fc4e_0_212"/>
          <p:cNvSpPr txBox="1"/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99" name="Google Shape;499;g17c4c91fc4e_0_212"/>
          <p:cNvSpPr txBox="1"/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00" name="Google Shape;500;g17c4c91fc4e_0_212"/>
          <p:cNvSpPr txBox="1"/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01" name="Google Shape;501;g17c4c91fc4e_0_212"/>
          <p:cNvSpPr txBox="1"/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02" name="Google Shape;502;g17c4c91fc4e_0_212"/>
          <p:cNvSpPr txBox="1"/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03" name="Google Shape;503;g17c4c91fc4e_0_212"/>
          <p:cNvSpPr txBox="1"/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04" name="Google Shape;504;g17c4c91fc4e_0_212"/>
          <p:cNvSpPr txBox="1"/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05" name="Google Shape;505;g17c4c91fc4e_0_212"/>
          <p:cNvSpPr txBox="1"/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06" name="Google Shape;506;g17c4c91fc4e_0_212"/>
          <p:cNvSpPr txBox="1"/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07" name="Google Shape;507;g17c4c91fc4e_0_212"/>
          <p:cNvSpPr txBox="1"/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 panose="020B0503050203000203"/>
              <a:buNone/>
              <a:defRPr sz="10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508" name="Google Shape;508;g17c4c91fc4e_0_21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17c4c91fc4e_0_212"/>
          <p:cNvSpPr txBox="1"/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7c4c91fc4e_0_228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803050203000203"/>
              <a:buNone/>
              <a:defRPr sz="18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803050203000203"/>
              <a:buNone/>
              <a:defRPr sz="18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803050203000203"/>
              <a:buNone/>
              <a:defRPr sz="18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803050203000203"/>
              <a:buNone/>
              <a:defRPr sz="18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803050203000203"/>
              <a:buNone/>
              <a:defRPr sz="18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803050203000203"/>
              <a:buNone/>
              <a:defRPr sz="18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803050203000203"/>
              <a:buNone/>
              <a:defRPr sz="18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803050203000203"/>
              <a:buNone/>
              <a:defRPr sz="18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803050203000203"/>
              <a:buNone/>
              <a:defRPr sz="18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512" name="Google Shape;512;g17c4c91fc4e_0_228"/>
          <p:cNvSpPr txBox="1"/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g17c4c91fc4e_0_228"/>
          <p:cNvSpPr txBox="1"/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514" name="Google Shape;514;g17c4c91fc4e_0_2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7c4c91fc4e_0_233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803050203000203"/>
              <a:buNone/>
              <a:defRPr sz="18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803050203000203"/>
              <a:buNone/>
              <a:defRPr sz="18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803050203000203"/>
              <a:buNone/>
              <a:defRPr sz="18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803050203000203"/>
              <a:buNone/>
              <a:defRPr sz="18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803050203000203"/>
              <a:buNone/>
              <a:defRPr sz="18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803050203000203"/>
              <a:buNone/>
              <a:defRPr sz="18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803050203000203"/>
              <a:buNone/>
              <a:defRPr sz="18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803050203000203"/>
              <a:buNone/>
              <a:defRPr sz="18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803050203000203"/>
              <a:buNone/>
              <a:defRPr sz="18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517" name="Google Shape;517;g17c4c91fc4e_0_233"/>
          <p:cNvSpPr txBox="1"/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g17c4c91fc4e_0_233"/>
          <p:cNvSpPr txBox="1"/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519" name="Google Shape;519;g17c4c91fc4e_0_23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17c4c91fc4e_0_233"/>
          <p:cNvSpPr txBox="1"/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7c4c91fc4e_0_239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523" name="Google Shape;523;g17c4c91fc4e_0_2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7c4c91fc4e_0_24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6" name="Google Shape;526;g17c4c91fc4e_0_242"/>
          <p:cNvSpPr txBox="1"/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527" name="Google Shape;527;g17c4c91fc4e_0_24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7c4c91fc4e_0_2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0" name="Google Shape;530;g17c4c91fc4e_0_246"/>
          <p:cNvSpPr txBox="1"/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531" name="Google Shape;531;g17c4c91fc4e_0_24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g17c4c91fc4e_0_25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17c4c91fc4e_0_2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17c4c91fc4e_0_250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36" name="Google Shape;536;g17c4c91fc4e_0_25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g17c4c91fc4e_0_25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17c4c91fc4e_0_2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17c4c91fc4e_0_255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41" name="Google Shape;541;g17c4c91fc4e_0_25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g17c4c91fc4e_0_26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17c4c91fc4e_0_26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17c4c91fc4e_0_260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46" name="Google Shape;546;g17c4c91fc4e_0_26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 panose="020B0803050203000203"/>
              <a:buNone/>
              <a:defRPr sz="1800" b="0" i="0" u="none" strike="noStrike" cap="none">
                <a:solidFill>
                  <a:srgbClr val="000000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80" name="Google Shape;80;p23"/>
          <p:cNvSpPr txBox="1"/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" name="Google Shape;81;p23"/>
          <p:cNvSpPr txBox="1"/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82" name="Google Shape;82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g17c4c91fc4e_0_26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17c4c91fc4e_0_26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17c4c91fc4e_0_265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51" name="Google Shape;551;g17c4c91fc4e_0_26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17c4c91fc4e_0_27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17c4c91fc4e_0_27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g17c4c91fc4e_0_27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17c4c91fc4e_0_27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17c4c91fc4e_0_273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 panose="020B0503050203000203"/>
              <a:buNone/>
              <a:defRPr sz="24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 panose="020B0803050203000203"/>
              <a:buNone/>
              <a:defRPr sz="24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559" name="Google Shape;559;g17c4c91fc4e_0_273"/>
          <p:cNvSpPr txBox="1"/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 panose="020B0503050203000203"/>
              <a:buNone/>
              <a:defRPr sz="12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 panose="020B0803050203000203"/>
              <a:buNone/>
              <a:defRPr sz="1200">
                <a:solidFill>
                  <a:schemeClr val="dk2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g17c4c91fc4e_0_27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17c4c91fc4e_0_278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 panose="020B0503050203000203"/>
              <a:buNone/>
              <a:defRPr sz="10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 panose="020B0503050203000203"/>
              <a:buNone/>
              <a:defRPr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63" name="Google Shape;563;g17c4c91fc4e_0_27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 panose="020B0503050203000203"/>
              <a:buNone/>
              <a:defRPr sz="36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pic>
        <p:nvPicPr>
          <p:cNvPr id="564" name="Google Shape;564;g17c4c91fc4e_0_27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g17c4c91fc4e_0_28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17c4c91fc4e_0_283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568" name="Google Shape;568;g17c4c91fc4e_0_28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17c4c91fc4e_0_28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pic>
        <p:nvPicPr>
          <p:cNvPr id="570" name="Google Shape;570;g17c4c91fc4e_0_28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g17c4c91fc4e_0_28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g17c4c91fc4e_0_289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574" name="Google Shape;574;g17c4c91fc4e_0_28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17c4c91fc4e_0_28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17c4c91fc4e_0_28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g17c4c91fc4e_0_29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17c4c91fc4e_0_295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 panose="020B0503050203000203"/>
              <a:buNone/>
              <a:defRPr sz="10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580" name="Google Shape;580;g17c4c91fc4e_0_29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17c4c91fc4e_0_29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17c4c91fc4e_0_29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 panose="020B0503050203000203"/>
              <a:buNone/>
              <a:defRPr sz="360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 panose="020B0803050203000203"/>
              <a:buNone/>
              <a:defRPr sz="3600">
                <a:solidFill>
                  <a:schemeClr val="lt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7c4c91fc4e_0_301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 panose="020B0503050203000203"/>
              <a:buNone/>
              <a:defRPr sz="12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85" name="Google Shape;585;g17c4c91fc4e_0_30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 panose="020B0803050203000203"/>
              <a:buNone/>
              <a:defRPr sz="18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803050203000203"/>
              <a:buNone/>
              <a:defRPr sz="24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803050203000203"/>
              <a:buNone/>
              <a:defRPr sz="24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803050203000203"/>
              <a:buNone/>
              <a:defRPr sz="24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803050203000203"/>
              <a:buNone/>
              <a:defRPr sz="24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803050203000203"/>
              <a:buNone/>
              <a:defRPr sz="24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803050203000203"/>
              <a:buNone/>
              <a:defRPr sz="24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803050203000203"/>
              <a:buNone/>
              <a:defRPr sz="24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 panose="020B0803050203000203"/>
              <a:buNone/>
              <a:defRPr sz="2400"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defRPr>
            </a:lvl9pPr>
          </a:lstStyle>
          <a:p/>
        </p:txBody>
      </p:sp>
      <p:sp>
        <p:nvSpPr>
          <p:cNvPr id="586" name="Google Shape;586;g17c4c91fc4e_0_301"/>
          <p:cNvSpPr txBox="1"/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87" name="Google Shape;587;g17c4c91fc4e_0_30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7c4c91fc4e_0_306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g17c4c91fc4e_0_30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g17c4c91fc4e_0_308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7" Type="http://schemas.openxmlformats.org/officeDocument/2006/relationships/theme" Target="../theme/theme2.xml"/><Relationship Id="rId26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9.xml"/><Relationship Id="rId27" Type="http://schemas.openxmlformats.org/officeDocument/2006/relationships/theme" Target="../theme/theme4.xml"/><Relationship Id="rId26" Type="http://schemas.openxmlformats.org/officeDocument/2006/relationships/slideLayout" Target="../slideLayouts/slideLayout102.xml"/><Relationship Id="rId25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00.xml"/><Relationship Id="rId23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96.xml"/><Relationship Id="rId2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6.xml"/><Relationship Id="rId1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7.xml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"/>
          <p:cNvSpPr txBox="1"/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Workshop</a:t>
            </a:r>
            <a:endParaRPr lang="en-US"/>
          </a:p>
        </p:txBody>
      </p:sp>
      <p:sp>
        <p:nvSpPr>
          <p:cNvPr id="607" name="Google Shape;607;p1"/>
          <p:cNvSpPr txBox="1"/>
          <p:nvPr>
            <p:ph type="subTitle" idx="1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chemeClr val="accent2"/>
                </a:solidFill>
              </a:rPr>
              <a:t>Урок 1</a:t>
            </a:r>
            <a:endParaRPr sz="1000"/>
          </a:p>
        </p:txBody>
      </p:sp>
      <p:pic>
        <p:nvPicPr>
          <p:cNvPr id="608" name="Google Shape;608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337228" y="907733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rPr>
              <a:t>Задание 6 (тайминг 1</a:t>
            </a:r>
            <a:r>
              <a:rPr lang="en-US" sz="18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rPr>
              <a:t>0</a:t>
            </a: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rPr>
              <a:t> минут)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803050203000203"/>
              <a:ea typeface="IBM Plex Sans SemiBold" panose="020B0803050203000203"/>
              <a:cs typeface="IBM Plex Sans SemiBold" panose="020B0803050203000203"/>
              <a:sym typeface="IBM Plex Sans SemiBold" panose="020B0803050203000203"/>
            </a:endParaRPr>
          </a:p>
        </p:txBody>
      </p:sp>
      <p:sp>
        <p:nvSpPr>
          <p:cNvPr id="666" name="Google Shape;666;p9"/>
          <p:cNvSpPr txBox="1"/>
          <p:nvPr>
            <p:ph type="subTitle" idx="1"/>
          </p:nvPr>
        </p:nvSpPr>
        <p:spPr>
          <a:xfrm>
            <a:off x="539750" y="1548117"/>
            <a:ext cx="6690600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Необходимо сравнить скорость работы 2 алгоритмов вычисления чисел Фибоначчи и определить, какой из них работает быстрее.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667" name="Google Shape;667;p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0"/>
          <p:cNvSpPr txBox="1"/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Итоги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7c4c91fc4e_0_1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Что было сложного на семинаре?</a:t>
            </a:r>
            <a:endParaRPr lang="en-US"/>
          </a:p>
        </p:txBody>
      </p:sp>
      <p:sp>
        <p:nvSpPr>
          <p:cNvPr id="678" name="Google Shape;678;g17c4c91fc4e_0_160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с изменениями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7c4c91fc4e_0_165"/>
          <p:cNvSpPr txBox="1"/>
          <p:nvPr>
            <p:ph type="title"/>
          </p:nvPr>
        </p:nvSpPr>
        <p:spPr>
          <a:xfrm>
            <a:off x="540000" y="1295700"/>
            <a:ext cx="59580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Напишите 3 вещи в комментариях, которым вы научились сегодня.</a:t>
            </a:r>
            <a:endParaRPr lang="en-US"/>
          </a:p>
        </p:txBody>
      </p:sp>
      <p:sp>
        <p:nvSpPr>
          <p:cNvPr id="684" name="Google Shape;684;g17c4c91fc4e_0_165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с изменениями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11"/>
          <p:cNvPicPr preferRelativeResize="0"/>
          <p:nvPr/>
        </p:nvPicPr>
        <p:blipFill rotWithShape="1">
          <a:blip r:embed="rId1"/>
          <a:srcRect t="27989"/>
          <a:stretch>
            <a:fillRect/>
          </a:stretch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7c3b6a63a8_0_15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 panose="020B0604020202020204"/>
              <a:buNone/>
            </a:pPr>
            <a:r>
              <a:rPr lang="en-US" sz="18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rPr>
              <a:t>Регламент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803050203000203"/>
              <a:ea typeface="IBM Plex Sans SemiBold" panose="020B0803050203000203"/>
              <a:cs typeface="IBM Plex Sans SemiBold" panose="020B0803050203000203"/>
              <a:sym typeface="IBM Plex Sans SemiBold" panose="020B0803050203000203"/>
            </a:endParaRPr>
          </a:p>
        </p:txBody>
      </p:sp>
      <p:sp>
        <p:nvSpPr>
          <p:cNvPr id="614" name="Google Shape;614;g17c3b6a63a8_0_153"/>
          <p:cNvSpPr txBox="1"/>
          <p:nvPr>
            <p:ph type="subTitle" idx="1"/>
          </p:nvPr>
        </p:nvSpPr>
        <p:spPr>
          <a:xfrm>
            <a:off x="548750" y="1286775"/>
            <a:ext cx="70137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400">
                <a:solidFill>
                  <a:schemeClr val="dk1"/>
                </a:solidFill>
              </a:rPr>
              <a:t> </a:t>
            </a:r>
            <a:r>
              <a:rPr lang="en-US" sz="1400">
                <a:solidFill>
                  <a:schemeClr val="dk1"/>
                </a:solidFill>
              </a:rPr>
              <a:t>Получаем задание</a:t>
            </a:r>
            <a:endParaRPr sz="1400">
              <a:solidFill>
                <a:schemeClr val="dk1"/>
              </a:solidFill>
            </a:endParaRPr>
          </a:p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Ученики разбиваются на группы в сессионные комнаты зум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</a:pPr>
            <a:r>
              <a:rPr lang="en-US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Один из учеников в группе расшаривает экран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400">
                <a:solidFill>
                  <a:schemeClr val="dk1"/>
                </a:solidFill>
              </a:rPr>
              <a:t> Выполняем задание на определенное время </a:t>
            </a:r>
            <a:endParaRPr sz="1400">
              <a:solidFill>
                <a:schemeClr val="dk1"/>
              </a:solidFill>
            </a:endParaRPr>
          </a:p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400">
                <a:solidFill>
                  <a:schemeClr val="dk1"/>
                </a:solidFill>
              </a:rPr>
              <a:t> Проверяем правильность выполнения</a:t>
            </a:r>
            <a:endParaRPr sz="1400">
              <a:solidFill>
                <a:schemeClr val="dk1"/>
              </a:solidFill>
            </a:endParaRPr>
          </a:p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400">
                <a:solidFill>
                  <a:schemeClr val="dk1"/>
                </a:solidFill>
              </a:rPr>
              <a:t> Переходим к новому заданию</a:t>
            </a: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endParaRPr sz="140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g17c3b6a63a8_0_30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461425" y="1679377"/>
            <a:ext cx="2793149" cy="17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17c3b6a63a8_0_306"/>
          <p:cNvSpPr txBox="1"/>
          <p:nvPr/>
        </p:nvSpPr>
        <p:spPr>
          <a:xfrm>
            <a:off x="1092300" y="2340900"/>
            <a:ext cx="365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Все ли было понятно в лекции? 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Задания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rPr>
              <a:t>Задание 1 (тайминг </a:t>
            </a:r>
            <a:r>
              <a:rPr lang="en-US" sz="18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rPr>
              <a:t>5</a:t>
            </a: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rPr>
              <a:t> минут)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803050203000203"/>
              <a:ea typeface="IBM Plex Sans SemiBold" panose="020B0803050203000203"/>
              <a:cs typeface="IBM Plex Sans SemiBold" panose="020B0803050203000203"/>
              <a:sym typeface="IBM Plex Sans SemiBold" panose="020B0803050203000203"/>
            </a:endParaRPr>
          </a:p>
        </p:txBody>
      </p:sp>
      <p:sp>
        <p:nvSpPr>
          <p:cNvPr id="631" name="Google Shape;631;p4"/>
          <p:cNvSpPr txBox="1"/>
          <p:nvPr>
            <p:ph type="subTitle" idx="1"/>
          </p:nvPr>
        </p:nvSpPr>
        <p:spPr>
          <a:xfrm>
            <a:off x="540000" y="1168500"/>
            <a:ext cx="6051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Необходимо написать алгоритм, считающий сумму всех чисел от 1 до N. Согласно свойствам линейной сложности, количество итераций цикла будет линейно изменяться относительно изменения размера N.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32" name="Google Shape;632;p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rPr>
              <a:t>Задание 2 (тайминг </a:t>
            </a:r>
            <a:r>
              <a:rPr lang="en-US" sz="18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rPr>
              <a:t>10</a:t>
            </a: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rPr>
              <a:t> минут)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803050203000203"/>
              <a:ea typeface="IBM Plex Sans SemiBold" panose="020B0803050203000203"/>
              <a:cs typeface="IBM Plex Sans SemiBold" panose="020B0803050203000203"/>
              <a:sym typeface="IBM Plex Sans SemiBold" panose="020B0803050203000203"/>
            </a:endParaRPr>
          </a:p>
        </p:txBody>
      </p:sp>
      <p:sp>
        <p:nvSpPr>
          <p:cNvPr id="638" name="Google Shape;638;p5"/>
          <p:cNvSpPr txBox="1"/>
          <p:nvPr>
            <p:ph type="subTitle" idx="1"/>
          </p:nvPr>
        </p:nvSpPr>
        <p:spPr>
          <a:xfrm>
            <a:off x="540000" y="1292895"/>
            <a:ext cx="6690600" cy="1413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Написать алгоритм поиска простых чисел (делятся только на себя и на 1) в диапазоне от 1 до N. В алгоритме будет использоваться вложенный for, что явно говорит о квадратичной сложности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39" name="Google Shape;639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rPr>
              <a:t>Задание 3 (тайминг </a:t>
            </a:r>
            <a:r>
              <a:rPr lang="en-US" sz="18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rPr>
              <a:t>15</a:t>
            </a: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rPr>
              <a:t> минут)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803050203000203"/>
              <a:ea typeface="IBM Plex Sans SemiBold" panose="020B0803050203000203"/>
              <a:cs typeface="IBM Plex Sans SemiBold" panose="020B0803050203000203"/>
              <a:sym typeface="IBM Plex Sans SemiBold" panose="020B0803050203000203"/>
            </a:endParaRPr>
          </a:p>
        </p:txBody>
      </p:sp>
      <p:sp>
        <p:nvSpPr>
          <p:cNvPr id="645" name="Google Shape;645;p6"/>
          <p:cNvSpPr txBox="1"/>
          <p:nvPr>
            <p:ph type="subTitle" idx="1"/>
          </p:nvPr>
        </p:nvSpPr>
        <p:spPr>
          <a:xfrm>
            <a:off x="539750" y="1760585"/>
            <a:ext cx="6690600" cy="173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1400">
              <a:solidFill>
                <a:srgbClr val="43434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Необходимо написать алгоритм поиска всех доступных комбинаций (посчитать количество) для </a:t>
            </a:r>
            <a:r>
              <a:rPr lang="ru-RU" altLang="en-US" sz="14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 </a:t>
            </a:r>
            <a:r>
              <a:rPr lang="en-US" sz="14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кубиков с количеством граней N. </a:t>
            </a:r>
            <a:endParaRPr sz="1400">
              <a:solidFill>
                <a:srgbClr val="43434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 panose="020B0604020202020204"/>
              <a:buAutoNum type="arabicPeriod"/>
            </a:pPr>
            <a:r>
              <a:rPr lang="ru-RU" sz="14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Д</a:t>
            </a:r>
            <a:r>
              <a:rPr lang="en-US" sz="14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анное решение имеет сложность O(n</a:t>
            </a:r>
            <a:r>
              <a:rPr lang="en-US" sz="1400" baseline="300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</a:t>
            </a:r>
            <a:r>
              <a:rPr lang="en-US" sz="14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), но если количество кубиков сделать переменной, то она трансформируется в O(n</a:t>
            </a:r>
            <a:r>
              <a:rPr lang="en-US" sz="1400" baseline="300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</a:t>
            </a:r>
            <a:r>
              <a:rPr lang="en-US" sz="14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), что будет представлять собой экспоненциальную сложность.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646" name="Google Shape;646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rPr>
              <a:t>Задание 4 (тайминг </a:t>
            </a:r>
            <a:r>
              <a:rPr lang="en-US" sz="18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rPr>
              <a:t>1</a:t>
            </a: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rPr>
              <a:t>0 минут)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803050203000203"/>
              <a:ea typeface="IBM Plex Sans SemiBold" panose="020B0803050203000203"/>
              <a:cs typeface="IBM Plex Sans SemiBold" panose="020B0803050203000203"/>
              <a:sym typeface="IBM Plex Sans SemiBold" panose="020B0803050203000203"/>
            </a:endParaRPr>
          </a:p>
        </p:txBody>
      </p:sp>
      <p:sp>
        <p:nvSpPr>
          <p:cNvPr id="652" name="Google Shape;652;p7"/>
          <p:cNvSpPr txBox="1"/>
          <p:nvPr>
            <p:ph type="subTitle" idx="1"/>
          </p:nvPr>
        </p:nvSpPr>
        <p:spPr>
          <a:xfrm>
            <a:off x="540000" y="1168500"/>
            <a:ext cx="6690600" cy="3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434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434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Arial" panose="020B0604020202020204"/>
              <a:buAutoNum type="arabicPeriod"/>
            </a:pPr>
            <a:r>
              <a:rPr lang="en-US" sz="13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Пишем алгоритм поиска нужного числа последовательности Фибоначчи.</a:t>
            </a:r>
            <a:endParaRPr sz="1300">
              <a:solidFill>
                <a:srgbClr val="43434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Arial" panose="020B0604020202020204"/>
              <a:buAutoNum type="arabicPeriod"/>
            </a:pPr>
            <a:r>
              <a:rPr lang="en-US" sz="13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Считаем, что 1 и 2 значения последовательности равны 1. </a:t>
            </a:r>
            <a:endParaRPr sz="1300">
              <a:solidFill>
                <a:srgbClr val="43434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Arial" panose="020B0604020202020204"/>
              <a:buAutoNum type="arabicPeriod"/>
            </a:pPr>
            <a:r>
              <a:rPr lang="en-US" sz="13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Искать будем по формуле O</a:t>
            </a:r>
            <a:r>
              <a:rPr lang="en-US" sz="1300" baseline="-250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</a:t>
            </a:r>
            <a:r>
              <a:rPr lang="en-US" sz="13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=O</a:t>
            </a:r>
            <a:r>
              <a:rPr lang="en-US" sz="1300" baseline="-250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n-1</a:t>
            </a:r>
            <a:r>
              <a:rPr lang="en-US" sz="13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+O</a:t>
            </a:r>
            <a:r>
              <a:rPr lang="en-US" sz="1300" baseline="-250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n-2 </a:t>
            </a:r>
            <a:r>
              <a:rPr lang="en-US" sz="13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что предполагает использовать рекурсивного алгоритма. </a:t>
            </a:r>
            <a:r>
              <a:rPr lang="en-US">
                <a:solidFill>
                  <a:schemeClr val="dk1"/>
                </a:solidFill>
                <a:highlight>
                  <a:srgbClr val="FDFDF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  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DFDFD"/>
              </a:highlight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DFDF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                        n       </a:t>
            </a:r>
            <a:endParaRPr sz="12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DFDF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                           /     \</a:t>
            </a:r>
            <a:endParaRPr sz="12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DFDF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                          n-1     n-2     -------- 2^1 операций</a:t>
            </a:r>
            <a:endParaRPr sz="12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DFDF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                         /  \    /   \</a:t>
            </a:r>
            <a:endParaRPr sz="12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DFDF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                       n-2  n-3 n-3 n-4   -------- 2^2 операций</a:t>
            </a:r>
            <a:endParaRPr sz="12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DFDF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                      /   \           </a:t>
            </a:r>
            <a:endParaRPr sz="12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DFDF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                     n-3 n-4              -------- 2^3 операций</a:t>
            </a:r>
            <a:endParaRPr sz="12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DFDF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                  </a:t>
            </a:r>
            <a:r>
              <a:rPr lang="en-US">
                <a:solidFill>
                  <a:schemeClr val="dk1"/>
                </a:solidFill>
                <a:highlight>
                  <a:srgbClr val="FDFDF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  </a:t>
            </a:r>
            <a:r>
              <a:rPr lang="en-US">
                <a:solidFill>
                  <a:schemeClr val="dk1"/>
                </a:solidFill>
                <a:highlight>
                  <a:srgbClr val="FDFDF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 ........             ........</a:t>
            </a:r>
            <a:endParaRPr sz="12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DFDF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  </a:t>
            </a:r>
            <a:r>
              <a:rPr lang="en-US">
                <a:solidFill>
                  <a:schemeClr val="dk1"/>
                </a:solidFill>
                <a:highlight>
                  <a:srgbClr val="FDFDF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                  n-n-1  n-n-2          -------- 2^(n-1) операций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500">
              <a:solidFill>
                <a:schemeClr val="dk1"/>
              </a:solidFill>
            </a:endParaRPr>
          </a:p>
        </p:txBody>
      </p:sp>
      <p:pic>
        <p:nvPicPr>
          <p:cNvPr id="653" name="Google Shape;653;p7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883326" y="3444472"/>
            <a:ext cx="2729426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rPr>
              <a:t>Задание 5 (тайминг </a:t>
            </a:r>
            <a:r>
              <a:rPr lang="en-US" sz="1800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rPr>
              <a:t>10</a:t>
            </a:r>
            <a:r>
              <a:rPr lang="en-US" sz="1800" b="0" i="0" u="none" strike="noStrike" cap="none">
                <a:solidFill>
                  <a:schemeClr val="dk1"/>
                </a:solidFill>
                <a:latin typeface="IBM Plex Sans SemiBold" panose="020B0803050203000203"/>
                <a:ea typeface="IBM Plex Sans SemiBold" panose="020B0803050203000203"/>
                <a:cs typeface="IBM Plex Sans SemiBold" panose="020B0803050203000203"/>
                <a:sym typeface="IBM Plex Sans SemiBold" panose="020B0803050203000203"/>
              </a:rPr>
              <a:t> минут)</a:t>
            </a:r>
            <a:endParaRPr sz="1800" b="0" i="0" u="none" strike="noStrike" cap="none">
              <a:solidFill>
                <a:schemeClr val="dk1"/>
              </a:solidFill>
              <a:latin typeface="IBM Plex Sans SemiBold" panose="020B0803050203000203"/>
              <a:ea typeface="IBM Plex Sans SemiBold" panose="020B0803050203000203"/>
              <a:cs typeface="IBM Plex Sans SemiBold" panose="020B0803050203000203"/>
              <a:sym typeface="IBM Plex Sans SemiBold" panose="020B0803050203000203"/>
            </a:endParaRPr>
          </a:p>
        </p:txBody>
      </p:sp>
      <p:sp>
        <p:nvSpPr>
          <p:cNvPr id="659" name="Google Shape;659;p8"/>
          <p:cNvSpPr txBox="1"/>
          <p:nvPr>
            <p:ph type="subTitle" idx="1"/>
          </p:nvPr>
        </p:nvSpPr>
        <p:spPr>
          <a:xfrm>
            <a:off x="540000" y="1730975"/>
            <a:ext cx="6690600" cy="160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434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434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US" sz="1300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Пишем алгоритм поиска нужного числа последовательности Фибоначчи, но в этот раз откажемся от рекурсии и воспользуемся обычным алгоритмом, что даст нам линейную сложность, т.к. вычисление каждого из чисел последовательности будет происходить ровно 1 раз. </a:t>
            </a:r>
            <a:endParaRPr sz="1300">
              <a:solidFill>
                <a:srgbClr val="43434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pic>
        <p:nvPicPr>
          <p:cNvPr id="660" name="Google Shape;660;p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2294</Words>
  <Application>WPS Presentation</Application>
  <PresentationFormat/>
  <Paragraphs>73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SimSun</vt:lpstr>
      <vt:lpstr>Wingdings</vt:lpstr>
      <vt:lpstr>Arial</vt:lpstr>
      <vt:lpstr>IBM Plex Sans SemiBold</vt:lpstr>
      <vt:lpstr>IBM Plex Sans</vt:lpstr>
      <vt:lpstr>Roboto</vt:lpstr>
      <vt:lpstr>Verdana</vt:lpstr>
      <vt:lpstr>Consolas</vt:lpstr>
      <vt:lpstr>Times New Roman</vt:lpstr>
      <vt:lpstr>Microsoft YaHei</vt:lpstr>
      <vt:lpstr>Arial Unicode MS</vt:lpstr>
      <vt:lpstr>Макет шаблона GB</vt:lpstr>
      <vt:lpstr>Макет шаблона GB</vt:lpstr>
      <vt:lpstr>Макет шаблона GB</vt:lpstr>
      <vt:lpstr>Макет шаблона GB</vt:lpstr>
      <vt:lpstr>Workshop</vt:lpstr>
      <vt:lpstr>Регламент</vt:lpstr>
      <vt:lpstr>PowerPoint 演示文稿</vt:lpstr>
      <vt:lpstr>Задания</vt:lpstr>
      <vt:lpstr>Задание 1 (тайминг 5 минут)</vt:lpstr>
      <vt:lpstr>Задание 2 (тайминг 10 минут)</vt:lpstr>
      <vt:lpstr>Задание 3 (тайминг 15 минут)</vt:lpstr>
      <vt:lpstr>Задание 4 (тайминг 10 минут)</vt:lpstr>
      <vt:lpstr>Задание 5 (тайминг 10 минут)</vt:lpstr>
      <vt:lpstr>Задание 6 (тайминг 10 минут)</vt:lpstr>
      <vt:lpstr>Итоги</vt:lpstr>
      <vt:lpstr>Что было сложного на семинаре?</vt:lpstr>
      <vt:lpstr>Напишите 3 вещи в комментариях, которым вы научились сегодня.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</dc:title>
  <dc:creator/>
  <cp:lastModifiedBy>user</cp:lastModifiedBy>
  <cp:revision>2</cp:revision>
  <dcterms:created xsi:type="dcterms:W3CDTF">2023-05-18T16:27:00Z</dcterms:created>
  <dcterms:modified xsi:type="dcterms:W3CDTF">2023-05-18T16:31:37Z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8F28B74286B543F289EA1B3037FE651D</vt:lpwstr>
  </property>
  <property fmtid="{D5CDD505-2E9C-101B-9397-08002B2CF9AE}" pid="3" name="KSOProductBuildVer">
    <vt:lpwstr>1049-11.2.0.11537</vt:lpwstr>
  </property>
</Properties>
</file>